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9" r:id="rId3"/>
    <p:sldId id="283" r:id="rId4"/>
    <p:sldId id="287" r:id="rId5"/>
    <p:sldId id="326" r:id="rId6"/>
    <p:sldId id="327" r:id="rId7"/>
    <p:sldId id="336" r:id="rId8"/>
    <p:sldId id="328" r:id="rId9"/>
    <p:sldId id="329" r:id="rId10"/>
    <p:sldId id="330" r:id="rId11"/>
    <p:sldId id="331" r:id="rId12"/>
    <p:sldId id="332" r:id="rId13"/>
    <p:sldId id="333" r:id="rId14"/>
    <p:sldId id="334" r:id="rId15"/>
    <p:sldId id="335" r:id="rId16"/>
    <p:sldId id="297" r:id="rId17"/>
    <p:sldId id="298" r:id="rId18"/>
    <p:sldId id="299" r:id="rId19"/>
    <p:sldId id="300" r:id="rId20"/>
    <p:sldId id="301" r:id="rId21"/>
  </p:sldIdLst>
  <p:sldSz cx="12192000" cy="6858000"/>
  <p:notesSz cx="6997700" cy="9283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72" d="100"/>
          <a:sy n="72" d="100"/>
        </p:scale>
        <p:origin x="660"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jpe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5466631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852265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062609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988679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079501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6879135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28651950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976614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1745883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1743729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4037860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522923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2363706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26518831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4271191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A3EE975-BE05-4954-95B7-222CBFE02A65}" type="datetimeFigureOut">
              <a:rPr lang="en-CA" smtClean="0"/>
              <a:pPr/>
              <a:t>2018-09-19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1338934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A3EE975-BE05-4954-95B7-222CBFE02A65}" type="datetimeFigureOut">
              <a:rPr lang="en-CA" smtClean="0"/>
              <a:pPr/>
              <a:t>2018-09-19</a:t>
            </a:fld>
            <a:endParaRPr lang="en-CA"/>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15E54C7-A28F-4ED4-836F-D76E2FDBCDC8}" type="slidenum">
              <a:rPr lang="en-CA" smtClean="0"/>
              <a:pPr/>
              <a:t>‹#›</a:t>
            </a:fld>
            <a:endParaRPr lang="en-CA"/>
          </a:p>
        </p:txBody>
      </p:sp>
    </p:spTree>
    <p:extLst>
      <p:ext uri="{BB962C8B-B14F-4D97-AF65-F5344CB8AC3E}">
        <p14:creationId xmlns:p14="http://schemas.microsoft.com/office/powerpoint/2010/main" val="4458394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www.youtube.com/watch?v=HDcsGIFjvy0"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www.youtube.com/watch?v=5s4sZi8zjzY"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a:t>WGST 100-991: Introduction to Women’s and Gender Studies</a:t>
            </a:r>
          </a:p>
        </p:txBody>
      </p:sp>
      <p:sp>
        <p:nvSpPr>
          <p:cNvPr id="3" name="Subtitle 2"/>
          <p:cNvSpPr>
            <a:spLocks noGrp="1"/>
          </p:cNvSpPr>
          <p:nvPr>
            <p:ph type="subTitle" idx="1"/>
          </p:nvPr>
        </p:nvSpPr>
        <p:spPr/>
        <p:txBody>
          <a:bodyPr/>
          <a:lstStyle/>
          <a:p>
            <a:r>
              <a:rPr lang="en-CA" dirty="0"/>
              <a:t>Week 3: Wednesday, Sept 19/18</a:t>
            </a:r>
          </a:p>
          <a:p>
            <a:r>
              <a:rPr lang="en-CA" dirty="0"/>
              <a:t>Construction of Sex and Gender: Feminism</a:t>
            </a:r>
          </a:p>
        </p:txBody>
      </p:sp>
    </p:spTree>
    <p:extLst>
      <p:ext uri="{BB962C8B-B14F-4D97-AF65-F5344CB8AC3E}">
        <p14:creationId xmlns:p14="http://schemas.microsoft.com/office/powerpoint/2010/main" val="35455482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7A41F-C4F9-47A9-AB9F-A4E8E388A283}"/>
              </a:ext>
            </a:extLst>
          </p:cNvPr>
          <p:cNvSpPr>
            <a:spLocks noGrp="1"/>
          </p:cNvSpPr>
          <p:nvPr>
            <p:ph type="title"/>
          </p:nvPr>
        </p:nvSpPr>
        <p:spPr/>
        <p:txBody>
          <a:bodyPr/>
          <a:lstStyle/>
          <a:p>
            <a:r>
              <a:rPr lang="en-US" dirty="0"/>
              <a:t>Strands of Feminism: Socialist Feminism</a:t>
            </a:r>
            <a:endParaRPr lang="en-CA" dirty="0"/>
          </a:p>
        </p:txBody>
      </p:sp>
      <p:pic>
        <p:nvPicPr>
          <p:cNvPr id="4" name="Content Placeholder 3">
            <a:extLst>
              <a:ext uri="{FF2B5EF4-FFF2-40B4-BE49-F238E27FC236}">
                <a16:creationId xmlns:a16="http://schemas.microsoft.com/office/drawing/2014/main" id="{771316A1-17AF-4C98-9416-1A12F5D1BE61}"/>
              </a:ext>
            </a:extLst>
          </p:cNvPr>
          <p:cNvPicPr>
            <a:picLocks noGrp="1" noChangeAspect="1"/>
          </p:cNvPicPr>
          <p:nvPr>
            <p:ph idx="1"/>
          </p:nvPr>
        </p:nvPicPr>
        <p:blipFill>
          <a:blip r:embed="rId2"/>
          <a:stretch>
            <a:fillRect/>
          </a:stretch>
        </p:blipFill>
        <p:spPr>
          <a:xfrm>
            <a:off x="772620" y="2160588"/>
            <a:ext cx="8406798" cy="3881437"/>
          </a:xfrm>
          <a:prstGeom prst="rect">
            <a:avLst/>
          </a:prstGeom>
        </p:spPr>
      </p:pic>
    </p:spTree>
    <p:extLst>
      <p:ext uri="{BB962C8B-B14F-4D97-AF65-F5344CB8AC3E}">
        <p14:creationId xmlns:p14="http://schemas.microsoft.com/office/powerpoint/2010/main" val="5173121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92591-41E8-4FCF-8FA0-26D70FC1FECC}"/>
              </a:ext>
            </a:extLst>
          </p:cNvPr>
          <p:cNvSpPr>
            <a:spLocks noGrp="1"/>
          </p:cNvSpPr>
          <p:nvPr>
            <p:ph type="title"/>
          </p:nvPr>
        </p:nvSpPr>
        <p:spPr/>
        <p:txBody>
          <a:bodyPr/>
          <a:lstStyle/>
          <a:p>
            <a:r>
              <a:rPr lang="en-US" dirty="0"/>
              <a:t>Strands of Feminism: Socialist Feminism</a:t>
            </a:r>
            <a:endParaRPr lang="en-CA" dirty="0"/>
          </a:p>
        </p:txBody>
      </p:sp>
      <p:sp>
        <p:nvSpPr>
          <p:cNvPr id="3" name="Content Placeholder 2">
            <a:extLst>
              <a:ext uri="{FF2B5EF4-FFF2-40B4-BE49-F238E27FC236}">
                <a16:creationId xmlns:a16="http://schemas.microsoft.com/office/drawing/2014/main" id="{EB97EAD8-64CD-4F68-8A89-64578ED81BFC}"/>
              </a:ext>
            </a:extLst>
          </p:cNvPr>
          <p:cNvSpPr>
            <a:spLocks noGrp="1"/>
          </p:cNvSpPr>
          <p:nvPr>
            <p:ph idx="1"/>
          </p:nvPr>
        </p:nvSpPr>
        <p:spPr/>
        <p:txBody>
          <a:bodyPr/>
          <a:lstStyle/>
          <a:p>
            <a:r>
              <a:rPr lang="en-US" dirty="0"/>
              <a:t>Key Focus: economic systems</a:t>
            </a:r>
          </a:p>
          <a:p>
            <a:r>
              <a:rPr lang="en-US" dirty="0"/>
              <a:t>Oppression in the form of both patriarchy and class.</a:t>
            </a:r>
          </a:p>
          <a:p>
            <a:r>
              <a:rPr lang="en-US" dirty="0"/>
              <a:t>Capitalism exploits classes and women are double exploited.</a:t>
            </a:r>
          </a:p>
          <a:p>
            <a:r>
              <a:rPr lang="en-US" dirty="0"/>
              <a:t>Women are marginalized not only in the paid workforce but in the unpaid workforce as well.</a:t>
            </a:r>
          </a:p>
          <a:p>
            <a:endParaRPr lang="en-CA" dirty="0"/>
          </a:p>
        </p:txBody>
      </p:sp>
    </p:spTree>
    <p:extLst>
      <p:ext uri="{BB962C8B-B14F-4D97-AF65-F5344CB8AC3E}">
        <p14:creationId xmlns:p14="http://schemas.microsoft.com/office/powerpoint/2010/main" val="1154808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98170-2B81-4A39-AFB2-D2755EA459C5}"/>
              </a:ext>
            </a:extLst>
          </p:cNvPr>
          <p:cNvSpPr>
            <a:spLocks noGrp="1"/>
          </p:cNvSpPr>
          <p:nvPr>
            <p:ph type="title"/>
          </p:nvPr>
        </p:nvSpPr>
        <p:spPr/>
        <p:txBody>
          <a:bodyPr/>
          <a:lstStyle/>
          <a:p>
            <a:r>
              <a:rPr lang="en-US" dirty="0"/>
              <a:t>Strands of Feminism: Radical Feminism</a:t>
            </a:r>
            <a:endParaRPr lang="en-CA" dirty="0"/>
          </a:p>
        </p:txBody>
      </p:sp>
      <p:pic>
        <p:nvPicPr>
          <p:cNvPr id="4" name="Content Placeholder 3">
            <a:extLst>
              <a:ext uri="{FF2B5EF4-FFF2-40B4-BE49-F238E27FC236}">
                <a16:creationId xmlns:a16="http://schemas.microsoft.com/office/drawing/2014/main" id="{DC2E647F-8DD3-4E82-AD56-C77F40BC9F97}"/>
              </a:ext>
            </a:extLst>
          </p:cNvPr>
          <p:cNvPicPr>
            <a:picLocks noGrp="1" noChangeAspect="1"/>
          </p:cNvPicPr>
          <p:nvPr>
            <p:ph idx="1"/>
          </p:nvPr>
        </p:nvPicPr>
        <p:blipFill>
          <a:blip r:embed="rId2"/>
          <a:stretch>
            <a:fillRect/>
          </a:stretch>
        </p:blipFill>
        <p:spPr>
          <a:xfrm>
            <a:off x="1480720" y="2160588"/>
            <a:ext cx="6990598" cy="3881437"/>
          </a:xfrm>
          <a:prstGeom prst="rect">
            <a:avLst/>
          </a:prstGeom>
        </p:spPr>
      </p:pic>
    </p:spTree>
    <p:extLst>
      <p:ext uri="{BB962C8B-B14F-4D97-AF65-F5344CB8AC3E}">
        <p14:creationId xmlns:p14="http://schemas.microsoft.com/office/powerpoint/2010/main" val="2869891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C1211-E78E-42E4-94DE-BE0577F9EB7E}"/>
              </a:ext>
            </a:extLst>
          </p:cNvPr>
          <p:cNvSpPr>
            <a:spLocks noGrp="1"/>
          </p:cNvSpPr>
          <p:nvPr>
            <p:ph type="title"/>
          </p:nvPr>
        </p:nvSpPr>
        <p:spPr/>
        <p:txBody>
          <a:bodyPr/>
          <a:lstStyle/>
          <a:p>
            <a:r>
              <a:rPr lang="en-US" dirty="0"/>
              <a:t>Strands of Feminism: Radical Feminism</a:t>
            </a:r>
            <a:endParaRPr lang="en-CA" dirty="0"/>
          </a:p>
        </p:txBody>
      </p:sp>
      <p:sp>
        <p:nvSpPr>
          <p:cNvPr id="3" name="Content Placeholder 2">
            <a:extLst>
              <a:ext uri="{FF2B5EF4-FFF2-40B4-BE49-F238E27FC236}">
                <a16:creationId xmlns:a16="http://schemas.microsoft.com/office/drawing/2014/main" id="{662FFCEA-8131-44A1-9480-B72DFE35673E}"/>
              </a:ext>
            </a:extLst>
          </p:cNvPr>
          <p:cNvSpPr>
            <a:spLocks noGrp="1"/>
          </p:cNvSpPr>
          <p:nvPr>
            <p:ph idx="1"/>
          </p:nvPr>
        </p:nvSpPr>
        <p:spPr/>
        <p:txBody>
          <a:bodyPr/>
          <a:lstStyle/>
          <a:p>
            <a:r>
              <a:rPr lang="en-US" dirty="0"/>
              <a:t>Key Focus: power and oppression</a:t>
            </a:r>
          </a:p>
          <a:p>
            <a:r>
              <a:rPr lang="en-US" dirty="0"/>
              <a:t>Rather than try to work within the structures/institutions of the social system (like Liberal Feminism), the goal is to completely end them and create new ones constructed on socially reconstructing the concepts of sex and gender.</a:t>
            </a:r>
          </a:p>
          <a:p>
            <a:r>
              <a:rPr lang="en-US" dirty="0"/>
              <a:t>Goals include complete reproductive control, sexual freedom, and reshaping the socialization process to push the idea that women share the same qualities of men.</a:t>
            </a:r>
          </a:p>
          <a:p>
            <a:endParaRPr lang="en-CA" dirty="0"/>
          </a:p>
        </p:txBody>
      </p:sp>
    </p:spTree>
    <p:extLst>
      <p:ext uri="{BB962C8B-B14F-4D97-AF65-F5344CB8AC3E}">
        <p14:creationId xmlns:p14="http://schemas.microsoft.com/office/powerpoint/2010/main" val="3038917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8E8CE-81F2-4AD0-9A23-287C42FBBF5D}"/>
              </a:ext>
            </a:extLst>
          </p:cNvPr>
          <p:cNvSpPr>
            <a:spLocks noGrp="1"/>
          </p:cNvSpPr>
          <p:nvPr>
            <p:ph type="title"/>
          </p:nvPr>
        </p:nvSpPr>
        <p:spPr/>
        <p:txBody>
          <a:bodyPr/>
          <a:lstStyle/>
          <a:p>
            <a:r>
              <a:rPr lang="en-US" dirty="0"/>
              <a:t>Strands of Feminism: Cultural Feminism</a:t>
            </a:r>
            <a:endParaRPr lang="en-CA" dirty="0"/>
          </a:p>
        </p:txBody>
      </p:sp>
      <p:pic>
        <p:nvPicPr>
          <p:cNvPr id="4" name="Content Placeholder 3">
            <a:extLst>
              <a:ext uri="{FF2B5EF4-FFF2-40B4-BE49-F238E27FC236}">
                <a16:creationId xmlns:a16="http://schemas.microsoft.com/office/drawing/2014/main" id="{002AC6F2-9952-4A00-BBEE-CD6EA7FE8E00}"/>
              </a:ext>
            </a:extLst>
          </p:cNvPr>
          <p:cNvPicPr>
            <a:picLocks noGrp="1" noChangeAspect="1"/>
          </p:cNvPicPr>
          <p:nvPr>
            <p:ph idx="1"/>
          </p:nvPr>
        </p:nvPicPr>
        <p:blipFill>
          <a:blip r:embed="rId2"/>
          <a:stretch>
            <a:fillRect/>
          </a:stretch>
        </p:blipFill>
        <p:spPr>
          <a:xfrm>
            <a:off x="1100676" y="2160588"/>
            <a:ext cx="7750686" cy="3881437"/>
          </a:xfrm>
          <a:prstGeom prst="rect">
            <a:avLst/>
          </a:prstGeom>
        </p:spPr>
      </p:pic>
    </p:spTree>
    <p:extLst>
      <p:ext uri="{BB962C8B-B14F-4D97-AF65-F5344CB8AC3E}">
        <p14:creationId xmlns:p14="http://schemas.microsoft.com/office/powerpoint/2010/main" val="36721704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3B9EA-C8C5-4F00-9FF0-5324CB420AC0}"/>
              </a:ext>
            </a:extLst>
          </p:cNvPr>
          <p:cNvSpPr>
            <a:spLocks noGrp="1"/>
          </p:cNvSpPr>
          <p:nvPr>
            <p:ph type="title"/>
          </p:nvPr>
        </p:nvSpPr>
        <p:spPr/>
        <p:txBody>
          <a:bodyPr/>
          <a:lstStyle/>
          <a:p>
            <a:r>
              <a:rPr lang="en-US" dirty="0"/>
              <a:t>Strands of Feminism: Cultural Feminism</a:t>
            </a:r>
            <a:endParaRPr lang="en-CA" dirty="0"/>
          </a:p>
        </p:txBody>
      </p:sp>
      <p:sp>
        <p:nvSpPr>
          <p:cNvPr id="3" name="Content Placeholder 2">
            <a:extLst>
              <a:ext uri="{FF2B5EF4-FFF2-40B4-BE49-F238E27FC236}">
                <a16:creationId xmlns:a16="http://schemas.microsoft.com/office/drawing/2014/main" id="{F1C5C07C-BFF0-4224-B24A-ED5ED6A5AD63}"/>
              </a:ext>
            </a:extLst>
          </p:cNvPr>
          <p:cNvSpPr>
            <a:spLocks noGrp="1"/>
          </p:cNvSpPr>
          <p:nvPr>
            <p:ph idx="1"/>
          </p:nvPr>
        </p:nvSpPr>
        <p:spPr/>
        <p:txBody>
          <a:bodyPr/>
          <a:lstStyle/>
          <a:p>
            <a:r>
              <a:rPr lang="en-US" dirty="0"/>
              <a:t>Key Focus: celebrating difference</a:t>
            </a:r>
          </a:p>
          <a:p>
            <a:r>
              <a:rPr lang="en-US" dirty="0"/>
              <a:t>Argue that women have unique and valuable differences that should be recognized.</a:t>
            </a:r>
          </a:p>
          <a:p>
            <a:r>
              <a:rPr lang="en-US" dirty="0"/>
              <a:t>Women speak and feel differently which should be acknowledged as equally valid.</a:t>
            </a:r>
          </a:p>
          <a:p>
            <a:r>
              <a:rPr lang="en-US" dirty="0"/>
              <a:t>Unique virtues include connection, nurturance, and compassion that can be celebrated in women-created environments.</a:t>
            </a:r>
          </a:p>
          <a:p>
            <a:endParaRPr lang="en-CA" dirty="0"/>
          </a:p>
        </p:txBody>
      </p:sp>
    </p:spTree>
    <p:extLst>
      <p:ext uri="{BB962C8B-B14F-4D97-AF65-F5344CB8AC3E}">
        <p14:creationId xmlns:p14="http://schemas.microsoft.com/office/powerpoint/2010/main" val="1949898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3B9AC-8F0C-4F9F-97ED-C5AEA589B1C6}"/>
              </a:ext>
            </a:extLst>
          </p:cNvPr>
          <p:cNvSpPr>
            <a:spLocks noGrp="1"/>
          </p:cNvSpPr>
          <p:nvPr>
            <p:ph type="title"/>
          </p:nvPr>
        </p:nvSpPr>
        <p:spPr/>
        <p:txBody>
          <a:bodyPr/>
          <a:lstStyle/>
          <a:p>
            <a:r>
              <a:rPr lang="en-CA" dirty="0"/>
              <a:t>Backlash to Feminism</a:t>
            </a:r>
          </a:p>
        </p:txBody>
      </p:sp>
      <p:sp>
        <p:nvSpPr>
          <p:cNvPr id="3" name="Content Placeholder 2">
            <a:extLst>
              <a:ext uri="{FF2B5EF4-FFF2-40B4-BE49-F238E27FC236}">
                <a16:creationId xmlns:a16="http://schemas.microsoft.com/office/drawing/2014/main" id="{E07E7C5E-D92C-49C2-BF33-C9725E5526B8}"/>
              </a:ext>
            </a:extLst>
          </p:cNvPr>
          <p:cNvSpPr>
            <a:spLocks noGrp="1"/>
          </p:cNvSpPr>
          <p:nvPr>
            <p:ph idx="1"/>
          </p:nvPr>
        </p:nvSpPr>
        <p:spPr/>
        <p:txBody>
          <a:bodyPr/>
          <a:lstStyle/>
          <a:p>
            <a:r>
              <a:rPr lang="en-US" dirty="0"/>
              <a:t>For some, the very term Feminism evokes a backlash. </a:t>
            </a:r>
          </a:p>
          <a:p>
            <a:r>
              <a:rPr lang="en-US" dirty="0"/>
              <a:t>This has been formally expressed in two ways:</a:t>
            </a:r>
          </a:p>
          <a:p>
            <a:r>
              <a:rPr lang="en-US" dirty="0"/>
              <a:t>1. </a:t>
            </a:r>
            <a:r>
              <a:rPr lang="en-US" b="1" i="1" dirty="0"/>
              <a:t>equality has essentially been achieved</a:t>
            </a:r>
          </a:p>
          <a:p>
            <a:r>
              <a:rPr lang="en-US" dirty="0"/>
              <a:t>According to this argument western society is already as equal as it can be and, thus, pushing for more women’s rights only serves to disadvantage men in social institutions.</a:t>
            </a:r>
          </a:p>
          <a:p>
            <a:r>
              <a:rPr lang="en-US" b="1" dirty="0"/>
              <a:t>Example</a:t>
            </a:r>
            <a:r>
              <a:rPr lang="en-US" dirty="0"/>
              <a:t>: women already hold powerful positions in society, women already outnumber men in achieving advanced degrees, and many social institutions have hiring practices that actively seek out women to hire for certain positions.</a:t>
            </a:r>
          </a:p>
          <a:p>
            <a:endParaRPr lang="en-CA" dirty="0"/>
          </a:p>
        </p:txBody>
      </p:sp>
    </p:spTree>
    <p:extLst>
      <p:ext uri="{BB962C8B-B14F-4D97-AF65-F5344CB8AC3E}">
        <p14:creationId xmlns:p14="http://schemas.microsoft.com/office/powerpoint/2010/main" val="1667177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CD9DC-87E2-4531-8B87-AB16E65060A1}"/>
              </a:ext>
            </a:extLst>
          </p:cNvPr>
          <p:cNvSpPr>
            <a:spLocks noGrp="1"/>
          </p:cNvSpPr>
          <p:nvPr>
            <p:ph type="title"/>
          </p:nvPr>
        </p:nvSpPr>
        <p:spPr/>
        <p:txBody>
          <a:bodyPr/>
          <a:lstStyle/>
          <a:p>
            <a:r>
              <a:rPr lang="en-CA" dirty="0"/>
              <a:t>Backlash to Feminism</a:t>
            </a:r>
          </a:p>
        </p:txBody>
      </p:sp>
      <p:sp>
        <p:nvSpPr>
          <p:cNvPr id="3" name="Content Placeholder 2">
            <a:extLst>
              <a:ext uri="{FF2B5EF4-FFF2-40B4-BE49-F238E27FC236}">
                <a16:creationId xmlns:a16="http://schemas.microsoft.com/office/drawing/2014/main" id="{406A0DEB-DDD7-409A-912B-C12335095E4C}"/>
              </a:ext>
            </a:extLst>
          </p:cNvPr>
          <p:cNvSpPr>
            <a:spLocks noGrp="1"/>
          </p:cNvSpPr>
          <p:nvPr>
            <p:ph idx="1"/>
          </p:nvPr>
        </p:nvSpPr>
        <p:spPr/>
        <p:txBody>
          <a:bodyPr/>
          <a:lstStyle/>
          <a:p>
            <a:r>
              <a:rPr lang="en-US" b="1" dirty="0"/>
              <a:t>Counterargumen</a:t>
            </a:r>
            <a:r>
              <a:rPr lang="en-US" dirty="0"/>
              <a:t>t:</a:t>
            </a:r>
          </a:p>
          <a:p>
            <a:r>
              <a:rPr lang="en-US" dirty="0"/>
              <a:t>Women still only earn approx. 70-80% of what men earn in comparable jobs</a:t>
            </a:r>
          </a:p>
          <a:p>
            <a:r>
              <a:rPr lang="en-US" dirty="0"/>
              <a:t>A higher proportion of women in Canada are poorer than men.</a:t>
            </a:r>
          </a:p>
          <a:p>
            <a:r>
              <a:rPr lang="en-US" dirty="0"/>
              <a:t>17.1% of women and 14.7% of men living in families are poor, 42% of women and 34% of men living alone</a:t>
            </a:r>
          </a:p>
          <a:p>
            <a:endParaRPr lang="en-CA" dirty="0"/>
          </a:p>
        </p:txBody>
      </p:sp>
    </p:spTree>
    <p:extLst>
      <p:ext uri="{BB962C8B-B14F-4D97-AF65-F5344CB8AC3E}">
        <p14:creationId xmlns:p14="http://schemas.microsoft.com/office/powerpoint/2010/main" val="23220223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B9FA7-C348-4E74-A64A-0C37B41ECAAA}"/>
              </a:ext>
            </a:extLst>
          </p:cNvPr>
          <p:cNvSpPr>
            <a:spLocks noGrp="1"/>
          </p:cNvSpPr>
          <p:nvPr>
            <p:ph type="title"/>
          </p:nvPr>
        </p:nvSpPr>
        <p:spPr/>
        <p:txBody>
          <a:bodyPr/>
          <a:lstStyle/>
          <a:p>
            <a:r>
              <a:rPr lang="en-CA" dirty="0"/>
              <a:t>Backlash to Feminism</a:t>
            </a:r>
          </a:p>
        </p:txBody>
      </p:sp>
      <p:sp>
        <p:nvSpPr>
          <p:cNvPr id="3" name="Content Placeholder 2">
            <a:extLst>
              <a:ext uri="{FF2B5EF4-FFF2-40B4-BE49-F238E27FC236}">
                <a16:creationId xmlns:a16="http://schemas.microsoft.com/office/drawing/2014/main" id="{1313D0E6-6250-4647-AE20-0C46D183BF90}"/>
              </a:ext>
            </a:extLst>
          </p:cNvPr>
          <p:cNvSpPr>
            <a:spLocks noGrp="1"/>
          </p:cNvSpPr>
          <p:nvPr>
            <p:ph idx="1"/>
          </p:nvPr>
        </p:nvSpPr>
        <p:spPr/>
        <p:txBody>
          <a:bodyPr/>
          <a:lstStyle/>
          <a:p>
            <a:r>
              <a:rPr lang="en-US" dirty="0"/>
              <a:t>2. </a:t>
            </a:r>
            <a:r>
              <a:rPr lang="en-US" b="1" i="1" dirty="0"/>
              <a:t>We should all make it on our own merits</a:t>
            </a:r>
          </a:p>
          <a:p>
            <a:r>
              <a:rPr lang="en-US" dirty="0"/>
              <a:t>“leveling the playing field for women suggest they need to be accommodated as a “special needs group” when they should be judged on their individual efforts and credentials.</a:t>
            </a:r>
          </a:p>
          <a:p>
            <a:r>
              <a:rPr lang="en-US" dirty="0"/>
              <a:t>Example: the economy in general runs on a </a:t>
            </a:r>
            <a:r>
              <a:rPr lang="en-US" dirty="0" err="1"/>
              <a:t>lassaiz</a:t>
            </a:r>
            <a:r>
              <a:rPr lang="en-US" dirty="0"/>
              <a:t>-faire philosophy that suggests anyone can be successful and dependent on individual effort.</a:t>
            </a:r>
          </a:p>
          <a:p>
            <a:r>
              <a:rPr lang="en-US" dirty="0"/>
              <a:t>Canada is often described as a </a:t>
            </a:r>
            <a:r>
              <a:rPr lang="en-US" b="1" dirty="0"/>
              <a:t>meritocracy.</a:t>
            </a:r>
          </a:p>
          <a:p>
            <a:r>
              <a:rPr lang="en-US" dirty="0"/>
              <a:t>For women to want more comes down to playing the victim.</a:t>
            </a:r>
          </a:p>
          <a:p>
            <a:r>
              <a:rPr lang="en-CA" dirty="0">
                <a:hlinkClick r:id="rId2"/>
              </a:rPr>
              <a:t>https://www.youtube.com/watch?v=HDcsGIFjvy0</a:t>
            </a:r>
            <a:endParaRPr lang="en-CA" dirty="0"/>
          </a:p>
          <a:p>
            <a:endParaRPr lang="en-CA" dirty="0"/>
          </a:p>
        </p:txBody>
      </p:sp>
    </p:spTree>
    <p:extLst>
      <p:ext uri="{BB962C8B-B14F-4D97-AF65-F5344CB8AC3E}">
        <p14:creationId xmlns:p14="http://schemas.microsoft.com/office/powerpoint/2010/main" val="41292827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EE4A-CB81-4206-9202-57DAE8C8BCC2}"/>
              </a:ext>
            </a:extLst>
          </p:cNvPr>
          <p:cNvSpPr>
            <a:spLocks noGrp="1"/>
          </p:cNvSpPr>
          <p:nvPr>
            <p:ph type="title"/>
          </p:nvPr>
        </p:nvSpPr>
        <p:spPr/>
        <p:txBody>
          <a:bodyPr/>
          <a:lstStyle/>
          <a:p>
            <a:r>
              <a:rPr lang="en-CA" dirty="0"/>
              <a:t>Backlash to Feminism</a:t>
            </a:r>
          </a:p>
        </p:txBody>
      </p:sp>
      <p:sp>
        <p:nvSpPr>
          <p:cNvPr id="3" name="Content Placeholder 2">
            <a:extLst>
              <a:ext uri="{FF2B5EF4-FFF2-40B4-BE49-F238E27FC236}">
                <a16:creationId xmlns:a16="http://schemas.microsoft.com/office/drawing/2014/main" id="{6E2A2FE9-E698-49BB-B805-1B8B1C8EED0E}"/>
              </a:ext>
            </a:extLst>
          </p:cNvPr>
          <p:cNvSpPr>
            <a:spLocks noGrp="1"/>
          </p:cNvSpPr>
          <p:nvPr>
            <p:ph idx="1"/>
          </p:nvPr>
        </p:nvSpPr>
        <p:spPr/>
        <p:txBody>
          <a:bodyPr/>
          <a:lstStyle/>
          <a:p>
            <a:r>
              <a:rPr lang="en-US" dirty="0"/>
              <a:t>The rise of “Men’s Rights” groups in Canada.</a:t>
            </a:r>
          </a:p>
          <a:p>
            <a:r>
              <a:rPr lang="en-US" dirty="0">
                <a:hlinkClick r:id="rId2"/>
              </a:rPr>
              <a:t>https://www.youtube.com/watch?v=5s4sZi8zjzY</a:t>
            </a:r>
            <a:endParaRPr lang="en-US" dirty="0"/>
          </a:p>
          <a:p>
            <a:endParaRPr lang="en-CA" dirty="0"/>
          </a:p>
        </p:txBody>
      </p:sp>
    </p:spTree>
    <p:extLst>
      <p:ext uri="{BB962C8B-B14F-4D97-AF65-F5344CB8AC3E}">
        <p14:creationId xmlns:p14="http://schemas.microsoft.com/office/powerpoint/2010/main" val="1565870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21ED2-7D6D-4BFC-99F1-8874BEECAF6A}"/>
              </a:ext>
            </a:extLst>
          </p:cNvPr>
          <p:cNvSpPr>
            <a:spLocks noGrp="1"/>
          </p:cNvSpPr>
          <p:nvPr>
            <p:ph type="title"/>
          </p:nvPr>
        </p:nvSpPr>
        <p:spPr>
          <a:xfrm>
            <a:off x="677334" y="609600"/>
            <a:ext cx="8596668" cy="1320800"/>
          </a:xfrm>
        </p:spPr>
        <p:txBody>
          <a:bodyPr/>
          <a:lstStyle/>
          <a:p>
            <a:r>
              <a:rPr lang="en-US" dirty="0"/>
              <a:t>Recap: Structural Functionalism</a:t>
            </a:r>
            <a:endParaRPr lang="en-CA" dirty="0"/>
          </a:p>
        </p:txBody>
      </p:sp>
      <p:pic>
        <p:nvPicPr>
          <p:cNvPr id="4" name="Content Placeholder 3">
            <a:extLst>
              <a:ext uri="{FF2B5EF4-FFF2-40B4-BE49-F238E27FC236}">
                <a16:creationId xmlns:a16="http://schemas.microsoft.com/office/drawing/2014/main" id="{7A27A609-A584-4287-9EE2-8A1B011AE42E}"/>
              </a:ext>
            </a:extLst>
          </p:cNvPr>
          <p:cNvPicPr>
            <a:picLocks noGrp="1" noChangeAspect="1"/>
          </p:cNvPicPr>
          <p:nvPr>
            <p:ph idx="1"/>
          </p:nvPr>
        </p:nvPicPr>
        <p:blipFill>
          <a:blip r:embed="rId2"/>
          <a:stretch>
            <a:fillRect/>
          </a:stretch>
        </p:blipFill>
        <p:spPr>
          <a:xfrm>
            <a:off x="954157" y="1930400"/>
            <a:ext cx="7726017" cy="4682435"/>
          </a:xfrm>
          <a:prstGeom prst="rect">
            <a:avLst/>
          </a:prstGeom>
        </p:spPr>
      </p:pic>
    </p:spTree>
    <p:extLst>
      <p:ext uri="{BB962C8B-B14F-4D97-AF65-F5344CB8AC3E}">
        <p14:creationId xmlns:p14="http://schemas.microsoft.com/office/powerpoint/2010/main" val="261419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063A0-8934-4BA0-8750-966B6714FA9F}"/>
              </a:ext>
            </a:extLst>
          </p:cNvPr>
          <p:cNvSpPr>
            <a:spLocks noGrp="1"/>
          </p:cNvSpPr>
          <p:nvPr>
            <p:ph type="title"/>
          </p:nvPr>
        </p:nvSpPr>
        <p:spPr/>
        <p:txBody>
          <a:bodyPr/>
          <a:lstStyle/>
          <a:p>
            <a:r>
              <a:rPr lang="en-US" dirty="0"/>
              <a:t>The Quick and Dirty Social History of Gender Relations</a:t>
            </a:r>
            <a:endParaRPr lang="en-CA" dirty="0"/>
          </a:p>
        </p:txBody>
      </p:sp>
      <p:sp>
        <p:nvSpPr>
          <p:cNvPr id="3" name="Content Placeholder 2">
            <a:extLst>
              <a:ext uri="{FF2B5EF4-FFF2-40B4-BE49-F238E27FC236}">
                <a16:creationId xmlns:a16="http://schemas.microsoft.com/office/drawing/2014/main" id="{287E5E90-FBBB-4315-AAC8-6210F2717E29}"/>
              </a:ext>
            </a:extLst>
          </p:cNvPr>
          <p:cNvSpPr>
            <a:spLocks noGrp="1"/>
          </p:cNvSpPr>
          <p:nvPr>
            <p:ph idx="1"/>
          </p:nvPr>
        </p:nvSpPr>
        <p:spPr/>
        <p:txBody>
          <a:bodyPr/>
          <a:lstStyle/>
          <a:p>
            <a:r>
              <a:rPr lang="en-US" dirty="0"/>
              <a:t>A Brief history of gender relations in Canada:</a:t>
            </a:r>
          </a:p>
          <a:p>
            <a:pPr lvl="1"/>
            <a:r>
              <a:rPr lang="en-US" dirty="0"/>
              <a:t>Pre-Industrial-before 1800’s</a:t>
            </a:r>
          </a:p>
          <a:p>
            <a:pPr lvl="1"/>
            <a:r>
              <a:rPr lang="en-US" dirty="0"/>
              <a:t>Industrial-1800’s to 1950</a:t>
            </a:r>
          </a:p>
          <a:p>
            <a:pPr lvl="1"/>
            <a:r>
              <a:rPr lang="en-US" dirty="0"/>
              <a:t>Post-Industrial-1950 to present</a:t>
            </a:r>
          </a:p>
          <a:p>
            <a:endParaRPr lang="en-CA" dirty="0"/>
          </a:p>
        </p:txBody>
      </p:sp>
    </p:spTree>
    <p:extLst>
      <p:ext uri="{BB962C8B-B14F-4D97-AF65-F5344CB8AC3E}">
        <p14:creationId xmlns:p14="http://schemas.microsoft.com/office/powerpoint/2010/main" val="2017681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0608F-0238-4A89-A422-9851272D50D4}"/>
              </a:ext>
            </a:extLst>
          </p:cNvPr>
          <p:cNvSpPr>
            <a:spLocks noGrp="1"/>
          </p:cNvSpPr>
          <p:nvPr>
            <p:ph type="title"/>
          </p:nvPr>
        </p:nvSpPr>
        <p:spPr/>
        <p:txBody>
          <a:bodyPr/>
          <a:lstStyle/>
          <a:p>
            <a:r>
              <a:rPr lang="en-US" dirty="0"/>
              <a:t>Recap: Critical Theory</a:t>
            </a:r>
            <a:endParaRPr lang="en-CA" dirty="0"/>
          </a:p>
        </p:txBody>
      </p:sp>
      <p:pic>
        <p:nvPicPr>
          <p:cNvPr id="4" name="Content Placeholder 3">
            <a:extLst>
              <a:ext uri="{FF2B5EF4-FFF2-40B4-BE49-F238E27FC236}">
                <a16:creationId xmlns:a16="http://schemas.microsoft.com/office/drawing/2014/main" id="{A3252C77-1ECE-4BEC-A75F-5B6BEEDDEF57}"/>
              </a:ext>
            </a:extLst>
          </p:cNvPr>
          <p:cNvPicPr>
            <a:picLocks noGrp="1" noChangeAspect="1"/>
          </p:cNvPicPr>
          <p:nvPr>
            <p:ph idx="1"/>
          </p:nvPr>
        </p:nvPicPr>
        <p:blipFill>
          <a:blip r:embed="rId2"/>
          <a:stretch>
            <a:fillRect/>
          </a:stretch>
        </p:blipFill>
        <p:spPr>
          <a:xfrm>
            <a:off x="1073426" y="1656522"/>
            <a:ext cx="7805531" cy="4704521"/>
          </a:xfrm>
          <a:prstGeom prst="rect">
            <a:avLst/>
          </a:prstGeom>
        </p:spPr>
      </p:pic>
    </p:spTree>
    <p:extLst>
      <p:ext uri="{BB962C8B-B14F-4D97-AF65-F5344CB8AC3E}">
        <p14:creationId xmlns:p14="http://schemas.microsoft.com/office/powerpoint/2010/main" val="1031447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815AE-C39B-40DA-9404-902AA772EC8E}"/>
              </a:ext>
            </a:extLst>
          </p:cNvPr>
          <p:cNvSpPr>
            <a:spLocks noGrp="1"/>
          </p:cNvSpPr>
          <p:nvPr>
            <p:ph type="title"/>
          </p:nvPr>
        </p:nvSpPr>
        <p:spPr/>
        <p:txBody>
          <a:bodyPr/>
          <a:lstStyle/>
          <a:p>
            <a:r>
              <a:rPr lang="en-US" dirty="0"/>
              <a:t>Recap: Symbolic Interactionism</a:t>
            </a:r>
            <a:endParaRPr lang="en-CA" dirty="0"/>
          </a:p>
        </p:txBody>
      </p:sp>
      <p:pic>
        <p:nvPicPr>
          <p:cNvPr id="4" name="Content Placeholder 3" descr="symbolic-interactionism-1-638.jpg">
            <a:extLst>
              <a:ext uri="{FF2B5EF4-FFF2-40B4-BE49-F238E27FC236}">
                <a16:creationId xmlns:a16="http://schemas.microsoft.com/office/drawing/2014/main" id="{F3BC300B-9728-45D9-8E30-DFE7243B4FDD}"/>
              </a:ext>
            </a:extLst>
          </p:cNvPr>
          <p:cNvPicPr>
            <a:picLocks noGrp="1" noChangeAspect="1"/>
          </p:cNvPicPr>
          <p:nvPr>
            <p:ph idx="1"/>
          </p:nvPr>
        </p:nvPicPr>
        <p:blipFill>
          <a:blip r:embed="rId2" cstate="print"/>
          <a:stretch>
            <a:fillRect/>
          </a:stretch>
        </p:blipFill>
        <p:spPr>
          <a:xfrm>
            <a:off x="1192696" y="1930400"/>
            <a:ext cx="7368207" cy="4318000"/>
          </a:xfrm>
        </p:spPr>
      </p:pic>
    </p:spTree>
    <p:extLst>
      <p:ext uri="{BB962C8B-B14F-4D97-AF65-F5344CB8AC3E}">
        <p14:creationId xmlns:p14="http://schemas.microsoft.com/office/powerpoint/2010/main" val="2941064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F3508-2A20-4428-8466-CFBE12C4E344}"/>
              </a:ext>
            </a:extLst>
          </p:cNvPr>
          <p:cNvSpPr>
            <a:spLocks noGrp="1"/>
          </p:cNvSpPr>
          <p:nvPr>
            <p:ph type="title"/>
          </p:nvPr>
        </p:nvSpPr>
        <p:spPr/>
        <p:txBody>
          <a:bodyPr/>
          <a:lstStyle/>
          <a:p>
            <a:r>
              <a:rPr lang="en-CA" dirty="0"/>
              <a:t>Feminist Theory</a:t>
            </a:r>
          </a:p>
        </p:txBody>
      </p:sp>
      <p:pic>
        <p:nvPicPr>
          <p:cNvPr id="4" name="Content Placeholder 3">
            <a:extLst>
              <a:ext uri="{FF2B5EF4-FFF2-40B4-BE49-F238E27FC236}">
                <a16:creationId xmlns:a16="http://schemas.microsoft.com/office/drawing/2014/main" id="{23F511A9-ADE6-4191-9385-2F132E29CDF3}"/>
              </a:ext>
            </a:extLst>
          </p:cNvPr>
          <p:cNvPicPr>
            <a:picLocks noGrp="1" noChangeAspect="1"/>
          </p:cNvPicPr>
          <p:nvPr>
            <p:ph idx="1"/>
          </p:nvPr>
        </p:nvPicPr>
        <p:blipFill>
          <a:blip r:embed="rId2"/>
          <a:stretch>
            <a:fillRect/>
          </a:stretch>
        </p:blipFill>
        <p:spPr>
          <a:xfrm>
            <a:off x="1957401" y="2160588"/>
            <a:ext cx="6037235" cy="3881437"/>
          </a:xfrm>
          <a:prstGeom prst="rect">
            <a:avLst/>
          </a:prstGeom>
        </p:spPr>
      </p:pic>
    </p:spTree>
    <p:extLst>
      <p:ext uri="{BB962C8B-B14F-4D97-AF65-F5344CB8AC3E}">
        <p14:creationId xmlns:p14="http://schemas.microsoft.com/office/powerpoint/2010/main" val="1205006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08F00-A64E-436C-A2B5-B440FE05741B}"/>
              </a:ext>
            </a:extLst>
          </p:cNvPr>
          <p:cNvSpPr>
            <a:spLocks noGrp="1"/>
          </p:cNvSpPr>
          <p:nvPr>
            <p:ph type="title"/>
          </p:nvPr>
        </p:nvSpPr>
        <p:spPr/>
        <p:txBody>
          <a:bodyPr/>
          <a:lstStyle/>
          <a:p>
            <a:r>
              <a:rPr lang="en-US" dirty="0"/>
              <a:t>Feminist Theory</a:t>
            </a:r>
            <a:endParaRPr lang="en-CA" dirty="0"/>
          </a:p>
        </p:txBody>
      </p:sp>
      <p:sp>
        <p:nvSpPr>
          <p:cNvPr id="3" name="Content Placeholder 2">
            <a:extLst>
              <a:ext uri="{FF2B5EF4-FFF2-40B4-BE49-F238E27FC236}">
                <a16:creationId xmlns:a16="http://schemas.microsoft.com/office/drawing/2014/main" id="{27E81FA7-8568-426C-A9AA-0E23AF47AF49}"/>
              </a:ext>
            </a:extLst>
          </p:cNvPr>
          <p:cNvSpPr>
            <a:spLocks noGrp="1"/>
          </p:cNvSpPr>
          <p:nvPr>
            <p:ph idx="1"/>
          </p:nvPr>
        </p:nvSpPr>
        <p:spPr/>
        <p:txBody>
          <a:bodyPr/>
          <a:lstStyle/>
          <a:p>
            <a:r>
              <a:rPr lang="en-US" dirty="0"/>
              <a:t>Subset of Critical Theory</a:t>
            </a:r>
          </a:p>
          <a:p>
            <a:r>
              <a:rPr lang="en-US" dirty="0"/>
              <a:t>Patriarchy: the hierarchical organization of society, with males dominating most of the positions of power and wealth, while a disproportionate number of females fill subordinate positions with little wealth or control.</a:t>
            </a:r>
          </a:p>
          <a:p>
            <a:endParaRPr lang="en-CA" dirty="0"/>
          </a:p>
        </p:txBody>
      </p:sp>
    </p:spTree>
    <p:extLst>
      <p:ext uri="{BB962C8B-B14F-4D97-AF65-F5344CB8AC3E}">
        <p14:creationId xmlns:p14="http://schemas.microsoft.com/office/powerpoint/2010/main" val="1993435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89E94-BE43-4ED0-BEE8-1294980DB2A6}"/>
              </a:ext>
            </a:extLst>
          </p:cNvPr>
          <p:cNvSpPr>
            <a:spLocks noGrp="1"/>
          </p:cNvSpPr>
          <p:nvPr>
            <p:ph type="title"/>
          </p:nvPr>
        </p:nvSpPr>
        <p:spPr/>
        <p:txBody>
          <a:bodyPr/>
          <a:lstStyle/>
          <a:p>
            <a:r>
              <a:rPr lang="en-CA" dirty="0"/>
              <a:t>Feminist Theory: The Media Example</a:t>
            </a:r>
          </a:p>
        </p:txBody>
      </p:sp>
      <p:sp>
        <p:nvSpPr>
          <p:cNvPr id="3" name="Content Placeholder 2">
            <a:extLst>
              <a:ext uri="{FF2B5EF4-FFF2-40B4-BE49-F238E27FC236}">
                <a16:creationId xmlns:a16="http://schemas.microsoft.com/office/drawing/2014/main" id="{D45A08D9-8B7D-4D9F-8A8D-B3CF37B637AD}"/>
              </a:ext>
            </a:extLst>
          </p:cNvPr>
          <p:cNvSpPr>
            <a:spLocks noGrp="1"/>
          </p:cNvSpPr>
          <p:nvPr>
            <p:ph idx="1"/>
          </p:nvPr>
        </p:nvSpPr>
        <p:spPr/>
        <p:txBody>
          <a:bodyPr/>
          <a:lstStyle/>
          <a:p>
            <a:r>
              <a:rPr lang="en-CA" dirty="0"/>
              <a:t>Documentary</a:t>
            </a:r>
          </a:p>
          <a:p>
            <a:r>
              <a:rPr lang="en-CA" dirty="0"/>
              <a:t>Netflix: </a:t>
            </a:r>
            <a:r>
              <a:rPr lang="en-CA" b="1" i="1" dirty="0"/>
              <a:t>Miss Representation</a:t>
            </a:r>
            <a:endParaRPr lang="en-CA" dirty="0"/>
          </a:p>
        </p:txBody>
      </p:sp>
    </p:spTree>
    <p:extLst>
      <p:ext uri="{BB962C8B-B14F-4D97-AF65-F5344CB8AC3E}">
        <p14:creationId xmlns:p14="http://schemas.microsoft.com/office/powerpoint/2010/main" val="3721935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C3CDF-3F9F-4DAD-8FDD-7ABA471CB2D5}"/>
              </a:ext>
            </a:extLst>
          </p:cNvPr>
          <p:cNvSpPr>
            <a:spLocks noGrp="1"/>
          </p:cNvSpPr>
          <p:nvPr>
            <p:ph type="title"/>
          </p:nvPr>
        </p:nvSpPr>
        <p:spPr/>
        <p:txBody>
          <a:bodyPr/>
          <a:lstStyle/>
          <a:p>
            <a:r>
              <a:rPr lang="en-US" dirty="0"/>
              <a:t>Strands of Feminism: Liberal Feminism</a:t>
            </a:r>
            <a:endParaRPr lang="en-CA" dirty="0"/>
          </a:p>
        </p:txBody>
      </p:sp>
      <p:pic>
        <p:nvPicPr>
          <p:cNvPr id="4" name="Content Placeholder 3">
            <a:extLst>
              <a:ext uri="{FF2B5EF4-FFF2-40B4-BE49-F238E27FC236}">
                <a16:creationId xmlns:a16="http://schemas.microsoft.com/office/drawing/2014/main" id="{0D1EE26D-4212-484B-8CDC-06472C70104A}"/>
              </a:ext>
            </a:extLst>
          </p:cNvPr>
          <p:cNvPicPr>
            <a:picLocks noGrp="1" noChangeAspect="1"/>
          </p:cNvPicPr>
          <p:nvPr>
            <p:ph idx="1"/>
          </p:nvPr>
        </p:nvPicPr>
        <p:blipFill>
          <a:blip r:embed="rId2"/>
          <a:stretch>
            <a:fillRect/>
          </a:stretch>
        </p:blipFill>
        <p:spPr>
          <a:xfrm>
            <a:off x="844757" y="2160588"/>
            <a:ext cx="8262523" cy="3881437"/>
          </a:xfrm>
          <a:prstGeom prst="rect">
            <a:avLst/>
          </a:prstGeom>
        </p:spPr>
      </p:pic>
    </p:spTree>
    <p:extLst>
      <p:ext uri="{BB962C8B-B14F-4D97-AF65-F5344CB8AC3E}">
        <p14:creationId xmlns:p14="http://schemas.microsoft.com/office/powerpoint/2010/main" val="3641399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E8D36-359E-44E5-9708-FBBEDE92432E}"/>
              </a:ext>
            </a:extLst>
          </p:cNvPr>
          <p:cNvSpPr>
            <a:spLocks noGrp="1"/>
          </p:cNvSpPr>
          <p:nvPr>
            <p:ph type="title"/>
          </p:nvPr>
        </p:nvSpPr>
        <p:spPr/>
        <p:txBody>
          <a:bodyPr/>
          <a:lstStyle/>
          <a:p>
            <a:r>
              <a:rPr lang="en-US" dirty="0"/>
              <a:t>Strands of Feminism: Liberal Feminism</a:t>
            </a:r>
            <a:endParaRPr lang="en-CA" dirty="0"/>
          </a:p>
        </p:txBody>
      </p:sp>
      <p:sp>
        <p:nvSpPr>
          <p:cNvPr id="3" name="Content Placeholder 2">
            <a:extLst>
              <a:ext uri="{FF2B5EF4-FFF2-40B4-BE49-F238E27FC236}">
                <a16:creationId xmlns:a16="http://schemas.microsoft.com/office/drawing/2014/main" id="{216B435A-A457-494B-BF1D-30EF89948A22}"/>
              </a:ext>
            </a:extLst>
          </p:cNvPr>
          <p:cNvSpPr>
            <a:spLocks noGrp="1"/>
          </p:cNvSpPr>
          <p:nvPr>
            <p:ph idx="1"/>
          </p:nvPr>
        </p:nvSpPr>
        <p:spPr/>
        <p:txBody>
          <a:bodyPr/>
          <a:lstStyle/>
          <a:p>
            <a:r>
              <a:rPr lang="en-US" dirty="0"/>
              <a:t>Key focus: equality of opportunity</a:t>
            </a:r>
          </a:p>
          <a:p>
            <a:r>
              <a:rPr lang="en-US" dirty="0"/>
              <a:t>Liberalism: the human being is an autonomous self who is able to make free choices in a “free and democratic” society.</a:t>
            </a:r>
          </a:p>
          <a:p>
            <a:r>
              <a:rPr lang="en-US" dirty="0"/>
              <a:t>Women have been largely excluded from positions of power in the workplace and social institutions.</a:t>
            </a:r>
          </a:p>
          <a:p>
            <a:r>
              <a:rPr lang="en-US" dirty="0"/>
              <a:t>Goal to improve equity in pay, equalize access, legal parity, and choice in opportunities.</a:t>
            </a:r>
          </a:p>
          <a:p>
            <a:endParaRPr lang="en-CA" dirty="0"/>
          </a:p>
        </p:txBody>
      </p:sp>
    </p:spTree>
    <p:extLst>
      <p:ext uri="{BB962C8B-B14F-4D97-AF65-F5344CB8AC3E}">
        <p14:creationId xmlns:p14="http://schemas.microsoft.com/office/powerpoint/2010/main" val="169777882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282</TotalTime>
  <Words>677</Words>
  <Application>Microsoft Office PowerPoint</Application>
  <PresentationFormat>Widescreen</PresentationFormat>
  <Paragraphs>62</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Trebuchet MS</vt:lpstr>
      <vt:lpstr>Wingdings 3</vt:lpstr>
      <vt:lpstr>Facet</vt:lpstr>
      <vt:lpstr>WGST 100-991: Introduction to Women’s and Gender Studies</vt:lpstr>
      <vt:lpstr>Recap: Structural Functionalism</vt:lpstr>
      <vt:lpstr>Recap: Critical Theory</vt:lpstr>
      <vt:lpstr>Recap: Symbolic Interactionism</vt:lpstr>
      <vt:lpstr>Feminist Theory</vt:lpstr>
      <vt:lpstr>Feminist Theory</vt:lpstr>
      <vt:lpstr>Feminist Theory: The Media Example</vt:lpstr>
      <vt:lpstr>Strands of Feminism: Liberal Feminism</vt:lpstr>
      <vt:lpstr>Strands of Feminism: Liberal Feminism</vt:lpstr>
      <vt:lpstr>Strands of Feminism: Socialist Feminism</vt:lpstr>
      <vt:lpstr>Strands of Feminism: Socialist Feminism</vt:lpstr>
      <vt:lpstr>Strands of Feminism: Radical Feminism</vt:lpstr>
      <vt:lpstr>Strands of Feminism: Radical Feminism</vt:lpstr>
      <vt:lpstr>Strands of Feminism: Cultural Feminism</vt:lpstr>
      <vt:lpstr>Strands of Feminism: Cultural Feminism</vt:lpstr>
      <vt:lpstr>Backlash to Feminism</vt:lpstr>
      <vt:lpstr>Backlash to Feminism</vt:lpstr>
      <vt:lpstr>Backlash to Feminism</vt:lpstr>
      <vt:lpstr>Backlash to Feminism</vt:lpstr>
      <vt:lpstr>The Quick and Dirty Social History of Gender Relations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 Walters</dc:creator>
  <cp:lastModifiedBy>Jeff Walters</cp:lastModifiedBy>
  <cp:revision>91</cp:revision>
  <dcterms:created xsi:type="dcterms:W3CDTF">2014-09-18T12:35:00Z</dcterms:created>
  <dcterms:modified xsi:type="dcterms:W3CDTF">2018-09-19T12:52:16Z</dcterms:modified>
</cp:coreProperties>
</file>

<file path=docProps/thumbnail.jpeg>
</file>